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.jpe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misco910/413731539" TargetMode="Externa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ajc1/11706363473" TargetMode="Externa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athomewithtech.files.wordpress.com/2014/11/email-overload.jpg" TargetMode="Externa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floridamemory/5536778397" TargetMode="Externa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aremetrics.com/blog/build-it-buy-it" TargetMode="Externa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log.codinghorror.com/exception-driven-development/" TargetMode="Externa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ghodilated/3540159325" TargetMode="Externa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giuseppemilo/15414290956" TargetMode="Externa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davidjellison.wordpress.com/2013/10/13/saas-deployment-fail/" TargetMode="Externa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41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42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usgsbiml/10329134756" TargetMode="Externa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ww.mayerdan.com/ruby/2012/11/11/bugs-per-line-of-code-ratio" TargetMode="Externa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Almost all of the work I do is open source, my main project that I run is Exceptionless</a:t>
            </a:r>
          </a:p>
          <a:p>
            <a:pPr/>
            <a:r>
              <a:t>Remote employee for over 9 years in various areas of Wisconsin.</a:t>
            </a:r>
          </a:p>
          <a:p>
            <a:pPr/>
            <a:r>
              <a:t>Always worked on solutions to help developers from commercial to open source software encompassing many different environments.</a:t>
            </a:r>
          </a:p>
          <a:p>
            <a:pPr/>
            <a:r>
              <a:t>Private Pilot, Bee Keeper, Husband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if only </a:t>
            </a:r>
            <a:r>
              <a:rPr b="1"/>
              <a:t>1% is telling</a:t>
            </a:r>
            <a:r>
              <a:t> you how do you know what’s going on?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The data will tell you what’s going on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make sure you are collecting everything you can.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The data is customer feedback</a:t>
            </a:r>
          </a:p>
          <a:p>
            <a:pPr/>
            <a:r>
              <a:t>Image taken from https://www.flickr.com/photos/usgeologicalsurvey/13990836601/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on what matters: Fixing top issues rapidly and working on new features</a:t>
            </a:r>
          </a:p>
          <a:p>
            <a:pPr/>
          </a:p>
          <a:p>
            <a:pPr/>
            <a:r>
              <a:t>Photo taken from: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https://www.flickr.com/photos/misco910/413731539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spend extra time with tech support by asking users: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What version are you running?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When did you first notice this?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Can you tell me how to repro?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the impression of a product held by real or potential consumers.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What will your customers think when they have an issue?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Do you think they will come back (only ~16% will)?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Do you think they will refer you to someone else?</a:t>
            </a:r>
          </a:p>
          <a:p>
            <a:pPr/>
          </a:p>
          <a:p>
            <a:pPr/>
            <a:r>
              <a:t>Saves money by increasing customer conversions.</a:t>
            </a:r>
            <a:endParaRPr b="1"/>
          </a:p>
          <a:p>
            <a:pPr/>
            <a:endParaRPr b="1"/>
          </a:p>
          <a:p>
            <a:pPr/>
            <a:r>
              <a:t>Photo taken from</a:t>
            </a:r>
            <a:r>
              <a:rPr b="1"/>
              <a:t>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https://www.flickr.com/photos/ajc1/11706363473</a:t>
            </a:r>
            <a:r>
              <a:rPr b="1"/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SHIP IT!!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Get as many users using it as possible.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Different ways to collect data and there are different types of data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You won’t know unless you have good logging and metrics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I collect enough of the good data?</a:t>
            </a:r>
          </a:p>
          <a:p>
            <a:pPr/>
            <a:r>
              <a:t>Flow through tracing information as much as possible.</a:t>
            </a:r>
          </a:p>
          <a:p>
            <a:pPr/>
            <a:r>
              <a:t>Log all the data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Wading through hundreds of emails,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Emails are no longer important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Taken from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https://athomewithtech.files.wordpress.com/2014/11/email-overload.jpg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Shape 2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Font typeface="Avenir Next"/>
              <a:defRPr b="1"/>
            </a:pPr>
            <a:r>
              <a:t>You've all seen this before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Do you scale?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Do you have credentials?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String worth of data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Bottomless pit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I’d love for you to walk away getting value from this talk. </a:t>
            </a:r>
          </a:p>
          <a:p>
            <a:pPr/>
            <a:r>
              <a:t>Companies have spent tons of money on EDD.</a:t>
            </a:r>
          </a:p>
          <a:p>
            <a:pPr/>
            <a:r>
              <a:t>I work at one of them, Exceptionless</a:t>
            </a:r>
          </a:p>
          <a:p>
            <a:pPr/>
            <a:r>
              <a:t>Use an existing solution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to mention Log files can get really big and it’s hard to look at them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times have you tracked down an issue with no contextual data.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SzPct val="40000"/>
              <a:buBlip>
                <a:blip r:embed="rId3"/>
              </a:buBlip>
            </a:pPr>
            <a:r>
              <a:t>$$$$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Technical Debt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Supporting it</a:t>
            </a:r>
          </a:p>
          <a:p>
            <a:pPr/>
          </a:p>
          <a:p>
            <a:pPr/>
            <a:r>
              <a:t>Photo taken from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https://www.flickr.com/photos/floridamemory/5536778397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you want to be working on features or sidelined on a solved problem?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https://baremetrics.com/blog/build-it-buy-it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answer is simple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SzPct val="40000"/>
              <a:buBlip>
                <a:blip r:embed="rId3"/>
              </a:buBlip>
            </a:pPr>
            <a:r>
              <a:t>Beware of vendor lock in (use abstractions)!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Use something that has options (self hosted or maintained)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Use existing solutions that are actively maintained and preferably has rich notifications.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Breakdowns of how often and how many are affected.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Stacking duplicate exceptions</a:t>
            </a:r>
          </a:p>
          <a:p>
            <a:pPr/>
            <a:r>
              <a:t>Know if you are getting better or worse overtime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Rich Contextual Information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not just about capturing the errors but all meta data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Simply the process of allocating resources toward fixing problems real users are having with your software based on data. You Collect this data through embedded Software.</a:t>
            </a:r>
          </a:p>
          <a:p>
            <a:pPr/>
          </a:p>
          <a:p>
            <a:pPr/>
            <a:r>
              <a:t>You all are doing it, you just don’t know you are.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https://blog.codinghorror.com/exception-driven-development/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Overview of the sample project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View how existing logs are created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See if we can make the logs better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Check the logs to ensure we are logging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</a:p>
          <a:p>
            <a:pPr/>
            <a:r>
              <a:t>Art taken from: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https://www.flickr.com/photos/ghodilated/3540159325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 course this is obvious that there are issues and they need to be fixed but what should you focus on?</a:t>
            </a:r>
          </a:p>
          <a:p>
            <a:pPr/>
          </a:p>
          <a:p>
            <a:pPr/>
            <a:r>
              <a:t>Photo taken from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https://www.flickr.com/photos/giuseppemilo/15414290956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hape 3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Use the data to find your problematic code.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Prioritize your errors based on 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number of occurrences 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users affected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low hanging fruit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2" name="Shape 3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 this sink in for a second!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on top issues affecting users, but don’t exclude exceptions not effecting users. </a:t>
            </a:r>
          </a:p>
          <a:p>
            <a:pPr/>
            <a:r>
              <a:t>There could be services causing issues.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also to ensure you didn’t break anything else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87617" indent="-287617">
              <a:buClr>
                <a:schemeClr val="accent1"/>
              </a:buClr>
              <a:buSzPct val="104999"/>
              <a:buFont typeface="Avenir Next"/>
              <a:buChar char="‣"/>
            </a:lvl1pPr>
          </a:lstStyle>
          <a:p>
            <a:pPr/>
            <a:r>
              <a:t>Demo how to fix bugs from the logs we have.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From the users’ perspective, you’ll have a rock solid application in a handful of iterations.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</a:p>
          <a:p>
            <a:pPr/>
            <a:r>
              <a:t>Image taken from: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https://davidjellison.wordpress.com/2013/10/13/saas-deployment-fail/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continuous integration succeeds send that baby way.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9" name="Shape 3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will love you for it.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process is three simple steps as these few steps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hape 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will love you for it.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You’re already doing it and you just don’t know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hape 4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Repeat the process and iterate rapidly.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From the users’ perspective, you’ll have a rock solid application in a handful of iterations.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Exception Driven Development solves many issues, I think it really helps solve problems before they become an even bigger issue.</a:t>
            </a:r>
          </a:p>
          <a:p>
            <a:pPr/>
          </a:p>
          <a:p>
            <a:pPr/>
            <a:r>
              <a:t>I’m going to cover a few reasons why you should care.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Your going to ship with bugs even if you have: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 extensive QA department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doing code reviews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code analysis.</a:t>
            </a:r>
          </a:p>
          <a:p>
            <a:pPr/>
          </a:p>
          <a:p>
            <a:pPr/>
            <a:r>
              <a:t>Photo taken from: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https://www.flickr.com/photos/usgsbiml/10329134756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will always be bugs in software unless never ship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Again you gotta ship it.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http://www.mayerdan.com/ruby/2012/11/11/bugs-per-line-of-code-ratio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Users won’t always report the data (probably &lt;1% will tell you).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‣"/>
            </a:pPr>
            <a:r>
              <a:t>Did you lose the other 99%?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78B100"/>
              </a:buClr>
              <a:buChar char="▸"/>
            </a:lvl1pPr>
            <a:lvl2pPr>
              <a:buClr>
                <a:srgbClr val="78B100"/>
              </a:buClr>
              <a:buChar char="▸"/>
            </a:lvl2pPr>
            <a:lvl3pPr>
              <a:buClr>
                <a:srgbClr val="78B100"/>
              </a:buClr>
              <a:buChar char="▸"/>
            </a:lvl3pPr>
            <a:lvl4pPr>
              <a:buClr>
                <a:srgbClr val="78B100"/>
              </a:buClr>
              <a:buChar char="▸"/>
            </a:lvl4pPr>
            <a:lvl5pPr>
              <a:buClr>
                <a:srgbClr val="78B100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rgbClr val="77AF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rgbClr val="6D9E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8B00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7AF0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7B10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8B10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B10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9B10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78B005"/>
              </a:buClr>
              <a:buChar char="▸"/>
            </a:lvl1pPr>
            <a:lvl2pPr>
              <a:buClr>
                <a:srgbClr val="78B005"/>
              </a:buClr>
              <a:buChar char="▸"/>
            </a:lvl2pPr>
            <a:lvl3pPr>
              <a:buClr>
                <a:srgbClr val="78B005"/>
              </a:buClr>
              <a:buChar char="▸"/>
            </a:lvl3pPr>
            <a:lvl4pPr>
              <a:buClr>
                <a:srgbClr val="78B005"/>
              </a:buClr>
              <a:buChar char="▸"/>
            </a:lvl4pPr>
            <a:lvl5pPr>
              <a:buClr>
                <a:srgbClr val="78B005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9AF0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rgbClr val="78B000"/>
              </a:buClr>
              <a:buChar char="▸"/>
              <a:defRPr sz="2800"/>
            </a:lvl1pPr>
            <a:lvl2pPr>
              <a:buClr>
                <a:srgbClr val="78B000"/>
              </a:buClr>
              <a:buChar char="▸"/>
              <a:defRPr sz="2800"/>
            </a:lvl2pPr>
            <a:lvl3pPr>
              <a:buClr>
                <a:srgbClr val="78B000"/>
              </a:buClr>
              <a:buChar char="▸"/>
              <a:defRPr sz="2800"/>
            </a:lvl3pPr>
            <a:lvl4pPr>
              <a:buClr>
                <a:srgbClr val="78B000"/>
              </a:buClr>
              <a:buChar char="▸"/>
              <a:defRPr sz="2800"/>
            </a:lvl4pPr>
            <a:lvl5pPr>
              <a:buClr>
                <a:srgbClr val="78B000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rgbClr val="78B10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tif"/><Relationship Id="rId4" Type="http://schemas.openxmlformats.org/officeDocument/2006/relationships/image" Target="../media/image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tif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twitter.com/blaken" TargetMode="External"/><Relationship Id="rId3" Type="http://schemas.openxmlformats.org/officeDocument/2006/relationships/hyperlink" Target="http://github.com/niemyjski" TargetMode="External"/><Relationship Id="rId4" Type="http://schemas.openxmlformats.org/officeDocument/2006/relationships/image" Target="../media/image21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5" y="0"/>
            <a:ext cx="1299389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-20321" y="5985880"/>
            <a:ext cx="13045442" cy="3771531"/>
          </a:xfrm>
          <a:prstGeom prst="rect">
            <a:avLst/>
          </a:prstGeom>
          <a:solidFill>
            <a:srgbClr val="000000">
              <a:alpha val="5607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10801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8" name="Shape 168"/>
          <p:cNvSpPr/>
          <p:nvPr>
            <p:ph type="ctrTitle"/>
          </p:nvPr>
        </p:nvSpPr>
        <p:spPr>
          <a:xfrm>
            <a:off x="406400" y="7564119"/>
            <a:ext cx="12192000" cy="2705101"/>
          </a:xfrm>
          <a:prstGeom prst="rect">
            <a:avLst/>
          </a:prstGeom>
        </p:spPr>
        <p:txBody>
          <a:bodyPr/>
          <a:lstStyle>
            <a:lvl1pPr defTabSz="257047">
              <a:defRPr sz="7480"/>
            </a:lvl1pPr>
          </a:lstStyle>
          <a:p>
            <a:pPr/>
            <a:r>
              <a:t>Using Exception Driven Development to build Rock-Solid Software</a:t>
            </a:r>
          </a:p>
        </p:txBody>
      </p:sp>
      <p:sp>
        <p:nvSpPr>
          <p:cNvPr id="169" name="Shape 169"/>
          <p:cNvSpPr/>
          <p:nvPr>
            <p:ph type="subTitle" sz="quarter" idx="1"/>
          </p:nvPr>
        </p:nvSpPr>
        <p:spPr>
          <a:xfrm>
            <a:off x="406400" y="5239325"/>
            <a:ext cx="12192000" cy="1803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Blake Niemyjski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-filtered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0156" t="0" r="1015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5" name="Shape 215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751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16" name="Shape 216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16830"/>
            </a:pPr>
            <a:r>
              <a:t>Trust the data</a:t>
            </a:r>
            <a:r>
              <a:rPr>
                <a:solidFill>
                  <a:srgbClr val="FFFFFF"/>
                </a:solidFill>
              </a:rPr>
              <a:t>**</a:t>
            </a:r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708" t="0" r="5708" b="0"/>
          <a:stretch>
            <a:fillRect/>
          </a:stretch>
        </p:blipFill>
        <p:spPr>
          <a:xfrm>
            <a:off x="2208106" y="-1395307"/>
            <a:ext cx="13004801" cy="9753601"/>
          </a:xfrm>
          <a:prstGeom prst="rect">
            <a:avLst/>
          </a:prstGeom>
        </p:spPr>
      </p:pic>
      <p:sp>
        <p:nvSpPr>
          <p:cNvPr id="223" name="Shape 223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03097">
              <a:defRPr sz="11730"/>
            </a:pPr>
            <a:r>
              <a:rPr>
                <a:solidFill>
                  <a:srgbClr val="FFFFFF"/>
                </a:solidFill>
              </a:rPr>
              <a:t>Increased</a:t>
            </a:r>
            <a:r>
              <a:t> Productivity</a:t>
            </a:r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49530"/>
            <a:ext cx="10794075" cy="10234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8138" t="0" r="813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4" name="Shape 234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751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5" name="Shape 235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FFFFF"/>
                </a:solidFill>
              </a:rPr>
              <a:t>Brand</a:t>
            </a:r>
            <a:r>
              <a:t> Image</a:t>
            </a:r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All software has bugs</a:t>
            </a:r>
          </a:p>
          <a:p>
            <a:pPr marL="444500" indent="-444500">
              <a:defRPr sz="6500"/>
            </a:pPr>
            <a:r>
              <a:t>Trust the data</a:t>
            </a:r>
            <a:r>
              <a:rPr>
                <a:solidFill>
                  <a:srgbClr val="78B005"/>
                </a:solidFill>
              </a:rPr>
              <a:t>*</a:t>
            </a:r>
          </a:p>
          <a:p>
            <a:pPr marL="444500" indent="-444500">
              <a:defRPr sz="6500"/>
            </a:pPr>
            <a:r>
              <a:t>Increased productivity</a:t>
            </a:r>
          </a:p>
          <a:p>
            <a:pPr marL="444500" indent="-444500">
              <a:defRPr sz="6500"/>
            </a:pPr>
            <a:r>
              <a:t>Improved brand image</a:t>
            </a:r>
          </a:p>
        </p:txBody>
      </p:sp>
      <p:sp>
        <p:nvSpPr>
          <p:cNvPr id="243" name="Shape 243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Why Do I care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3020" t="0" r="13020" b="0"/>
          <a:stretch>
            <a:fillRect/>
          </a:stretch>
        </p:blipFill>
        <p:spPr>
          <a:xfrm>
            <a:off x="0" y="-4036907"/>
            <a:ext cx="13004800" cy="97536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46" name="Shape 246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FFFFF"/>
                </a:solidFill>
              </a:rPr>
              <a:t>Collect</a:t>
            </a:r>
            <a:r>
              <a:t> data</a:t>
            </a:r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108176231_2889x1907_2_gradiation.jpe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3" name="Shape 253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50520">
              <a:defRPr sz="10200"/>
            </a:pPr>
            <a:r>
              <a:t>How do I </a:t>
            </a:r>
            <a:r>
              <a:rPr>
                <a:solidFill>
                  <a:srgbClr val="FFFFFF"/>
                </a:solidFill>
              </a:rPr>
              <a:t>know</a:t>
            </a:r>
            <a:r>
              <a:t> My app is preforming as expected?</a:t>
            </a:r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yourself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200"/>
            </a:pPr>
            <a:r>
              <a:t>Ways To </a:t>
            </a:r>
            <a:r>
              <a:rPr>
                <a:solidFill>
                  <a:srgbClr val="FFFFFF"/>
                </a:solidFill>
              </a:rPr>
              <a:t>collect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3085" t="0" r="1308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Email</a:t>
            </a:r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933" y="-65235"/>
            <a:ext cx="13094667" cy="9937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Messages Image(1033887639)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039" t="0" r="1039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4107" r="0" b="41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Disk</a:t>
            </a:r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-51826" y="-92684"/>
            <a:ext cx="13108452" cy="9753601"/>
          </a:xfrm>
          <a:prstGeom prst="rect">
            <a:avLst/>
          </a:prstGeom>
          <a:ln w="9525">
            <a:round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4566" y="-5544"/>
            <a:ext cx="8131503" cy="11415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6359" t="0" r="635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Inhouse</a:t>
            </a:r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body" idx="13"/>
          </p:nvPr>
        </p:nvSpPr>
        <p:spPr>
          <a:xfrm>
            <a:off x="876300" y="2908300"/>
            <a:ext cx="11226800" cy="3953766"/>
          </a:xfrm>
          <a:prstGeom prst="rect">
            <a:avLst/>
          </a:prstGeom>
        </p:spPr>
        <p:txBody>
          <a:bodyPr/>
          <a:lstStyle/>
          <a:p>
            <a:pPr>
              <a:defRPr sz="7600"/>
            </a:pPr>
            <a:r>
              <a:t>The danger in building internal tools is not that it saves insignificant amount of cash, </a:t>
            </a:r>
            <a:r>
              <a:rPr>
                <a:solidFill>
                  <a:srgbClr val="828787"/>
                </a:solidFill>
              </a:rPr>
              <a:t>but that it stifles future cash</a:t>
            </a:r>
          </a:p>
        </p:txBody>
      </p:sp>
      <p:sp>
        <p:nvSpPr>
          <p:cNvPr id="294" name="Shape 294"/>
          <p:cNvSpPr/>
          <p:nvPr>
            <p:ph type="body" idx="14"/>
          </p:nvPr>
        </p:nvSpPr>
        <p:spPr>
          <a:xfrm>
            <a:off x="393700" y="7797800"/>
            <a:ext cx="12192000" cy="863603"/>
          </a:xfrm>
          <a:prstGeom prst="rect">
            <a:avLst/>
          </a:prstGeom>
        </p:spPr>
        <p:txBody>
          <a:bodyPr/>
          <a:lstStyle/>
          <a:p>
            <a:pPr/>
            <a:r>
              <a:t>Josh Pigford</a:t>
            </a:r>
          </a:p>
        </p:txBody>
      </p:sp>
      <p:sp>
        <p:nvSpPr>
          <p:cNvPr id="295" name="Shape 295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Food for thought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200"/>
            </a:pPr>
            <a:r>
              <a:t>So what </a:t>
            </a:r>
            <a:r>
              <a:rPr>
                <a:solidFill>
                  <a:srgbClr val="FFFFFF"/>
                </a:solidFill>
              </a:rPr>
              <a:t>should</a:t>
            </a:r>
            <a:r>
              <a:t> </a:t>
            </a:r>
            <a:r>
              <a:rPr>
                <a:solidFill>
                  <a:srgbClr val="FFFFFF"/>
                </a:solidFill>
              </a:rPr>
              <a:t>I</a:t>
            </a:r>
            <a:r>
              <a:t> use?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64" t="0" r="16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Third Party Solutions</a:t>
            </a:r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014" y="-37678"/>
            <a:ext cx="13038828" cy="1201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446" r="0" b="1446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2090" t="0" r="2090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318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2090" t="0" r="209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3991">
              <a:defRPr sz="12920"/>
            </a:pPr>
            <a:r>
              <a:rPr>
                <a:solidFill>
                  <a:srgbClr val="FFFFFF"/>
                </a:solidFill>
              </a:rPr>
              <a:t>What is</a:t>
            </a:r>
            <a:r>
              <a:t> Exception Driven Development</a:t>
            </a:r>
            <a:r>
              <a:rPr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9" y="-10891"/>
            <a:ext cx="12997682" cy="9889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7" name="Shape 327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8" name="Shape 3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78B002"/>
                </a:solidFill>
              </a:defRPr>
            </a:pPr>
            <a:r>
              <a:rPr>
                <a:solidFill>
                  <a:srgbClr val="FFFFFF"/>
                </a:solidFill>
              </a:rPr>
              <a:t>DEMO TIME!!!</a:t>
            </a:r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334" name="Shape 3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Ship software</a:t>
            </a:r>
          </a:p>
          <a:p>
            <a:pPr marL="444500" indent="-444500">
              <a:defRPr sz="6500"/>
            </a:pPr>
            <a:r>
              <a:t>Collect </a:t>
            </a:r>
            <a:r>
              <a:rPr b="1">
                <a:solidFill>
                  <a:srgbClr val="7AB203"/>
                </a:solidFill>
                <a:latin typeface="Avenir Next"/>
                <a:ea typeface="Avenir Next"/>
                <a:cs typeface="Avenir Next"/>
                <a:sym typeface="Avenir Next"/>
              </a:rPr>
              <a:t>contextual</a:t>
            </a:r>
            <a:r>
              <a:t> data</a:t>
            </a:r>
          </a:p>
        </p:txBody>
      </p:sp>
      <p:sp>
        <p:nvSpPr>
          <p:cNvPr id="335" name="Shape 335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Collect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66" t="0" r="556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8" name="Shape 338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5408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9" name="Shape 339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0" name="Shape 3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Fix The </a:t>
            </a:r>
            <a:r>
              <a:rPr>
                <a:solidFill>
                  <a:srgbClr val="FFFFFF"/>
                </a:solidFill>
              </a:rPr>
              <a:t>Issues</a:t>
            </a:r>
            <a:r>
              <a:rPr>
                <a:solidFill>
                  <a:srgbClr val="79AF06"/>
                </a:solidFill>
              </a:rPr>
              <a:t>!!</a:t>
            </a:r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What should</a:t>
            </a:r>
            <a:r>
              <a:rPr>
                <a:solidFill>
                  <a:srgbClr val="FFFFFF"/>
                </a:solidFill>
              </a:rPr>
              <a:t> I</a:t>
            </a:r>
            <a:r>
              <a:t> Focus on</a:t>
            </a:r>
            <a:r>
              <a:rPr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body" idx="13"/>
          </p:nvPr>
        </p:nvSpPr>
        <p:spPr>
          <a:xfrm>
            <a:off x="889000" y="2908300"/>
            <a:ext cx="11226800" cy="4213863"/>
          </a:xfrm>
          <a:prstGeom prst="rect">
            <a:avLst/>
          </a:prstGeom>
        </p:spPr>
        <p:txBody>
          <a:bodyPr/>
          <a:lstStyle/>
          <a:p>
            <a:pPr marL="114300" algn="ctr" defTabSz="457200">
              <a:lnSpc>
                <a:spcPct val="100000"/>
              </a:lnSpc>
              <a:defRPr cap="none" sz="5600"/>
            </a:pPr>
            <a:r>
              <a:t>“Broad-based trend analysis of error reporting data shows that </a:t>
            </a:r>
            <a:r>
              <a:t>80% of customer issues can be solved by fixing 20% of the top-reported bugs.</a:t>
            </a:r>
            <a:r>
              <a:t> Even addressing 1% of the top bugs would address 50% of the customer issues.”</a:t>
            </a:r>
          </a:p>
        </p:txBody>
      </p:sp>
      <p:sp>
        <p:nvSpPr>
          <p:cNvPr id="350" name="Shape 350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Windows Error Reporting 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Fix the top </a:t>
            </a:r>
            <a:r>
              <a:rPr>
                <a:solidFill>
                  <a:srgbClr val="FFFFFF"/>
                </a:solidFill>
              </a:rPr>
              <a:t>three</a:t>
            </a:r>
            <a:r>
              <a:t> errors!!!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801" r="0" b="18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59" name="Shape 3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Prevent Regressions</a:t>
            </a:r>
          </a:p>
        </p:txBody>
      </p:sp>
      <p:sp>
        <p:nvSpPr>
          <p:cNvPr id="360" name="Shape 3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Tests</a:t>
            </a:r>
          </a:p>
        </p:txBody>
      </p:sp>
      <p:pic>
        <p:nvPicPr>
          <p:cNvPr id="36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640" y="424603"/>
            <a:ext cx="6705601" cy="4415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66" name="Shape 366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67" name="Shape 3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78B002"/>
                </a:solidFill>
              </a:defRPr>
            </a:pPr>
            <a:r>
              <a:rPr>
                <a:solidFill>
                  <a:srgbClr val="FFFFFF"/>
                </a:solidFill>
              </a:rPr>
              <a:t>DEMO TIME!!!</a:t>
            </a:r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373" name="Shape 3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Look at the data</a:t>
            </a:r>
          </a:p>
          <a:p>
            <a:pPr marL="444500" indent="-444500">
              <a:defRPr sz="6500"/>
            </a:pPr>
            <a:r>
              <a:t>Fixing the top </a:t>
            </a:r>
            <a:r>
              <a:rPr>
                <a:solidFill>
                  <a:srgbClr val="79B200"/>
                </a:solidFill>
              </a:rPr>
              <a:t>THREE</a:t>
            </a:r>
            <a:r>
              <a:t> issues</a:t>
            </a:r>
          </a:p>
          <a:p>
            <a:pPr marL="444500" indent="-444500">
              <a:defRPr sz="6500"/>
            </a:pPr>
            <a:r>
              <a:t>Add tests</a:t>
            </a:r>
          </a:p>
        </p:txBody>
      </p:sp>
      <p:sp>
        <p:nvSpPr>
          <p:cNvPr id="374" name="Shape 374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Fixing 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355841" y="2616200"/>
            <a:ext cx="12293118" cy="4521200"/>
          </a:xfrm>
          <a:prstGeom prst="rect">
            <a:avLst/>
          </a:prstGeom>
        </p:spPr>
        <p:txBody>
          <a:bodyPr/>
          <a:lstStyle/>
          <a:p>
            <a:pPr marL="1849120" indent="-1849120" defTabSz="327152">
              <a:buClr>
                <a:srgbClr val="FFFFFF"/>
              </a:buClr>
              <a:buSzPct val="100000"/>
              <a:buAutoNum type="arabicPeriod" startAt="1"/>
              <a:defRPr sz="9520"/>
            </a:pPr>
            <a:r>
              <a:rPr>
                <a:solidFill>
                  <a:srgbClr val="77B002"/>
                </a:solidFill>
              </a:rPr>
              <a:t>Collect </a:t>
            </a:r>
            <a:r>
              <a:rPr>
                <a:solidFill>
                  <a:srgbClr val="FFFFFF"/>
                </a:solidFill>
              </a:rPr>
              <a:t>Contextual</a:t>
            </a:r>
            <a:r>
              <a:rPr>
                <a:solidFill>
                  <a:srgbClr val="77B002"/>
                </a:solidFill>
              </a:rPr>
              <a:t> Data</a:t>
            </a:r>
            <a:endParaRPr>
              <a:solidFill>
                <a:srgbClr val="77B002"/>
              </a:solidFill>
            </a:endParaRPr>
          </a:p>
          <a:p>
            <a:pPr marL="1849120" indent="-1849120" defTabSz="327152">
              <a:buClr>
                <a:srgbClr val="FFFFFF"/>
              </a:buClr>
              <a:buSzPct val="100000"/>
              <a:defRPr sz="9520"/>
            </a:pPr>
            <a:r>
              <a:rPr>
                <a:solidFill>
                  <a:srgbClr val="77B002"/>
                </a:solidFill>
              </a:rPr>
              <a:t>Fix Issues</a:t>
            </a:r>
            <a:endParaRPr>
              <a:solidFill>
                <a:srgbClr val="77B002"/>
              </a:solidFill>
            </a:endParaRPr>
          </a:p>
          <a:p>
            <a:pPr marL="1849120" indent="-1849120" defTabSz="327152">
              <a:buClr>
                <a:srgbClr val="FFFFFF"/>
              </a:buClr>
              <a:buSzPct val="100000"/>
              <a:defRPr sz="9520"/>
            </a:pPr>
            <a:r>
              <a:rPr>
                <a:solidFill>
                  <a:srgbClr val="77B002"/>
                </a:solidFill>
              </a:rPr>
              <a:t>Deploy Often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1283" r="0" b="11283"/>
          <a:stretch>
            <a:fillRect/>
          </a:stretch>
        </p:blipFill>
        <p:spPr>
          <a:xfrm>
            <a:off x="2466587" y="0"/>
            <a:ext cx="8071626" cy="6053720"/>
          </a:xfrm>
          <a:prstGeom prst="rect">
            <a:avLst/>
          </a:prstGeom>
        </p:spPr>
      </p:pic>
      <p:sp>
        <p:nvSpPr>
          <p:cNvPr id="377" name="Shape 377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8" name="Shape 3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Deploy again</a:t>
            </a:r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Deploy </a:t>
            </a:r>
            <a:r>
              <a:rPr>
                <a:solidFill>
                  <a:srgbClr val="FFFFFF"/>
                </a:solidFill>
              </a:rPr>
              <a:t>every</a:t>
            </a:r>
            <a:r>
              <a:rPr>
                <a:solidFill>
                  <a:srgbClr val="77B002"/>
                </a:solidFill>
              </a:rPr>
              <a:t> Bug fix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Follow </a:t>
            </a:r>
            <a:r>
              <a:rPr>
                <a:solidFill>
                  <a:srgbClr val="FFFFFF"/>
                </a:solidFill>
              </a:rPr>
              <a:t>Up</a:t>
            </a:r>
            <a:r>
              <a:rPr>
                <a:solidFill>
                  <a:srgbClr val="77B002"/>
                </a:solidFill>
              </a:rPr>
              <a:t> With Customers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RinSE </a:t>
            </a:r>
            <a:r>
              <a:rPr>
                <a:solidFill>
                  <a:srgbClr val="FFFFFF"/>
                </a:solidFill>
              </a:rPr>
              <a:t>And</a:t>
            </a:r>
            <a:r>
              <a:rPr>
                <a:solidFill>
                  <a:srgbClr val="77B002"/>
                </a:solidFill>
              </a:rPr>
              <a:t> Repeat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396" name="Shape 3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Deploy often</a:t>
            </a:r>
          </a:p>
          <a:p>
            <a:pPr marL="444500" indent="-444500">
              <a:defRPr sz="6500"/>
            </a:pPr>
            <a:r>
              <a:t>Follow up with end users</a:t>
            </a:r>
          </a:p>
          <a:p>
            <a:pPr marL="444500" indent="-444500">
              <a:defRPr sz="6500"/>
            </a:pPr>
            <a:r>
              <a:t>Fix more bugs!</a:t>
            </a:r>
          </a:p>
          <a:p>
            <a:pPr marL="444500" indent="-444500">
              <a:defRPr sz="6500"/>
            </a:pPr>
            <a:r>
              <a:t>Have rock solid software</a:t>
            </a:r>
          </a:p>
        </p:txBody>
      </p:sp>
      <p:sp>
        <p:nvSpPr>
          <p:cNvPr id="397" name="Shape 397"/>
          <p:cNvSpPr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Deploy Again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1305" t="0" r="1130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02" name="Shape 402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5709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3" name="Shape 403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4" name="Shape 4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Profit!</a:t>
            </a:r>
          </a:p>
        </p:txBody>
      </p:sp>
      <p:sp>
        <p:nvSpPr>
          <p:cNvPr id="405" name="Shape 4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hlinkClick r:id="rId2" invalidUrl="" action="" tgtFrame="" tooltip="" history="1" highlightClick="0" endSnd="0"/>
              </a:rPr>
              <a:t>@BlakeN</a:t>
            </a:r>
          </a:p>
          <a:p>
            <a:pPr>
              <a:defRPr sz="7000"/>
            </a:pPr>
            <a:r>
              <a:rPr>
                <a:hlinkClick r:id="rId3" invalidUrl="" action="" tgtFrame="" tooltip="" history="1" highlightClick="0" endSnd="0"/>
              </a:rPr>
              <a:t>github.com/niemyjski</a:t>
            </a:r>
          </a:p>
        </p:txBody>
      </p:sp>
      <p:pic>
        <p:nvPicPr>
          <p:cNvPr id="410" name="pasted-image.tiff"/>
          <p:cNvPicPr>
            <a:picLocks noChangeAspect="1"/>
          </p:cNvPicPr>
          <p:nvPr>
            <p:ph type="pic" idx="14"/>
          </p:nvPr>
        </p:nvPicPr>
        <p:blipFill>
          <a:blip r:embed="rId4">
            <a:extLst/>
          </a:blip>
          <a:srcRect l="7812" t="0" r="7812" b="0"/>
          <a:stretch>
            <a:fillRect/>
          </a:stretch>
        </p:blipFill>
        <p:spPr>
          <a:xfrm>
            <a:off x="-7946224" y="-1371114"/>
            <a:ext cx="5486401" cy="9753601"/>
          </a:xfrm>
          <a:prstGeom prst="rect">
            <a:avLst/>
          </a:prstGeom>
        </p:spPr>
      </p:pic>
      <p:sp>
        <p:nvSpPr>
          <p:cNvPr id="411" name="Shape 411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Blake Niemyjski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Why do</a:t>
            </a:r>
            <a:r>
              <a:rPr>
                <a:solidFill>
                  <a:srgbClr val="FFFFFF"/>
                </a:solidFill>
              </a:rPr>
              <a:t> I</a:t>
            </a:r>
            <a:r>
              <a:t> Care</a:t>
            </a:r>
            <a:r>
              <a:rPr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236" t="0" r="1236" b="0"/>
          <a:stretch>
            <a:fillRect/>
          </a:stretch>
        </p:blipFill>
        <p:spPr>
          <a:xfrm>
            <a:off x="4317957" y="0"/>
            <a:ext cx="8686844" cy="6515132"/>
          </a:xfrm>
          <a:prstGeom prst="rect">
            <a:avLst/>
          </a:prstGeom>
        </p:spPr>
      </p:pic>
      <p:sp>
        <p:nvSpPr>
          <p:cNvPr id="190" name="Shape 190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14280"/>
            </a:pPr>
            <a:r>
              <a:rPr>
                <a:solidFill>
                  <a:srgbClr val="FFFFFF"/>
                </a:solidFill>
              </a:rPr>
              <a:t>Software has</a:t>
            </a:r>
            <a:r>
              <a:t> Bugs</a:t>
            </a:r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body" idx="13"/>
          </p:nvPr>
        </p:nvSpPr>
        <p:spPr>
          <a:xfrm>
            <a:off x="876300" y="2908300"/>
            <a:ext cx="11226800" cy="3499107"/>
          </a:xfrm>
          <a:prstGeom prst="rect">
            <a:avLst/>
          </a:prstGeom>
        </p:spPr>
        <p:txBody>
          <a:bodyPr/>
          <a:lstStyle>
            <a:lvl1pPr>
              <a:defRPr sz="8900"/>
            </a:lvl1pPr>
          </a:lstStyle>
          <a:p>
            <a:pPr/>
            <a:r>
              <a:t>The question isn’t how many bugs you will ship with, but how fast can you fix them?</a:t>
            </a:r>
          </a:p>
        </p:txBody>
      </p:sp>
      <p:sp>
        <p:nvSpPr>
          <p:cNvPr id="197" name="Shape 197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Jeff Atwood</a:t>
            </a:r>
          </a:p>
        </p:txBody>
      </p:sp>
      <p:sp>
        <p:nvSpPr>
          <p:cNvPr id="198" name="Shape 198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Food for thought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body" idx="13"/>
          </p:nvPr>
        </p:nvSpPr>
        <p:spPr>
          <a:xfrm>
            <a:off x="876300" y="2908300"/>
            <a:ext cx="11226800" cy="2302259"/>
          </a:xfrm>
          <a:prstGeom prst="rect">
            <a:avLst/>
          </a:prstGeom>
        </p:spPr>
        <p:txBody>
          <a:bodyPr/>
          <a:lstStyle/>
          <a:p>
            <a:pPr>
              <a:defRPr sz="8700"/>
            </a:pPr>
            <a:r>
              <a:t>AVG: 15-50 PER 1K LOC</a:t>
            </a:r>
          </a:p>
          <a:p>
            <a:pPr>
              <a:defRPr sz="8700"/>
            </a:pPr>
            <a:r>
              <a:t>Space Shuttle: 0 PER 500K LOC</a:t>
            </a:r>
          </a:p>
        </p:txBody>
      </p:sp>
      <p:sp>
        <p:nvSpPr>
          <p:cNvPr id="203" name="Shape 20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 McConnell</a:t>
            </a:r>
          </a:p>
        </p:txBody>
      </p:sp>
      <p:sp>
        <p:nvSpPr>
          <p:cNvPr id="204" name="Shape 204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Bugs PER Line Of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body" idx="13"/>
          </p:nvPr>
        </p:nvSpPr>
        <p:spPr>
          <a:xfrm>
            <a:off x="5892800" y="2641600"/>
            <a:ext cx="6705600" cy="4503928"/>
          </a:xfrm>
          <a:prstGeom prst="rect">
            <a:avLst/>
          </a:prstGeom>
        </p:spPr>
        <p:txBody>
          <a:bodyPr/>
          <a:lstStyle/>
          <a:p>
            <a:pPr>
              <a:defRPr sz="4300"/>
            </a:pPr>
            <a:r>
              <a:t>“If you're waiting around for users to tell you about problems with your website or application, you're only seeing a tiny fraction of all the problems that are actually occurring. </a:t>
            </a:r>
          </a:p>
          <a:p>
            <a:pPr>
              <a:defRPr sz="4300"/>
            </a:pPr>
          </a:p>
          <a:p>
            <a:pPr>
              <a:defRPr sz="4300"/>
            </a:pPr>
            <a:r>
              <a:t>The proverbial tip of the iceberg.”</a:t>
            </a:r>
          </a:p>
        </p:txBody>
      </p:sp>
      <p:pic>
        <p:nvPicPr>
          <p:cNvPr id="209" name="pasted-image.tiff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31910" t="0" r="3191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0" name="Shape 210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Jeff Atwood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